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3" r:id="rId6"/>
    <p:sldId id="266" r:id="rId7"/>
    <p:sldId id="267" r:id="rId8"/>
    <p:sldId id="265" r:id="rId9"/>
    <p:sldId id="270" r:id="rId10"/>
    <p:sldId id="271" r:id="rId11"/>
    <p:sldId id="274" r:id="rId12"/>
    <p:sldId id="27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41A"/>
    <a:srgbClr val="559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DD8FB-8805-4ACC-94D6-FE06691BF45E}" type="datetimeFigureOut">
              <a:rPr lang="cs-CZ" smtClean="0"/>
              <a:pPr/>
              <a:t>11.3.2012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A9EDB-9A96-4A2E-8D2D-34288E6E0D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02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EDB-9A96-4A2E-8D2D-34288E6E0DC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11.3.2012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6. ročník</a:t>
            </a:r>
          </a:p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RNDr. Dana Macková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Obsah a obvod štvorca a obdĺžnika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08729" y="825910"/>
            <a:ext cx="70104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9. Výmera </a:t>
            </a:r>
            <a:r>
              <a:rPr lang="sk-SK" sz="3600" dirty="0" smtClean="0">
                <a:latin typeface="+mj-lt"/>
              </a:rPr>
              <a:t>trávnika na obrázku je: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334000" y="1905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0,2 a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34000" y="4419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20 m²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56388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16 m²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334000" y="3124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1,6 a</a:t>
            </a:r>
            <a:endParaRPr lang="cs-CZ" sz="2800" dirty="0">
              <a:latin typeface="+mj-lt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828800" y="633478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2 m</a:t>
            </a:r>
            <a:endParaRPr lang="cs-CZ" sz="2800" dirty="0">
              <a:latin typeface="+mj-lt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495800" y="3657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3 m</a:t>
            </a:r>
            <a:endParaRPr lang="cs-CZ" sz="2800" dirty="0">
              <a:latin typeface="+mj-lt"/>
            </a:endParaRPr>
          </a:p>
        </p:txBody>
      </p:sp>
      <p:sp>
        <p:nvSpPr>
          <p:cNvPr id="15" name="Kríž 14"/>
          <p:cNvSpPr/>
          <p:nvPr/>
        </p:nvSpPr>
        <p:spPr>
          <a:xfrm>
            <a:off x="609600" y="2209800"/>
            <a:ext cx="3352800" cy="3581400"/>
          </a:xfrm>
          <a:prstGeom prst="plus">
            <a:avLst/>
          </a:prstGeom>
          <a:solidFill>
            <a:srgbClr val="1434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BlokTextu 15"/>
          <p:cNvSpPr txBox="1"/>
          <p:nvPr/>
        </p:nvSpPr>
        <p:spPr>
          <a:xfrm>
            <a:off x="533400" y="53340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1 m</a:t>
            </a:r>
            <a:endParaRPr lang="cs-CZ" sz="2800" dirty="0">
              <a:latin typeface="+mj-lt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3581400" y="5181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1 m</a:t>
            </a:r>
            <a:endParaRPr lang="cs-CZ" sz="2800" dirty="0">
              <a:latin typeface="+mj-lt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276600" y="2133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1 m</a:t>
            </a:r>
            <a:endParaRPr lang="cs-CZ" sz="2800" dirty="0">
              <a:latin typeface="+mj-lt"/>
            </a:endParaRPr>
          </a:p>
        </p:txBody>
      </p:sp>
      <p:sp>
        <p:nvSpPr>
          <p:cNvPr id="19" name="Ľavá zložená zátvorka 18"/>
          <p:cNvSpPr/>
          <p:nvPr/>
        </p:nvSpPr>
        <p:spPr>
          <a:xfrm rot="16200000">
            <a:off x="2055876" y="5183124"/>
            <a:ext cx="460248" cy="1676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Ľavá zložená zátvorka 19"/>
          <p:cNvSpPr/>
          <p:nvPr/>
        </p:nvSpPr>
        <p:spPr>
          <a:xfrm rot="10800000">
            <a:off x="3962400" y="3048000"/>
            <a:ext cx="460248" cy="1905000"/>
          </a:xfrm>
          <a:prstGeom prst="leftBrace">
            <a:avLst>
              <a:gd name="adj1" fmla="val 8333"/>
              <a:gd name="adj2" fmla="val 5076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Ľavá zložená zátvorka 20"/>
          <p:cNvSpPr/>
          <p:nvPr/>
        </p:nvSpPr>
        <p:spPr>
          <a:xfrm rot="16200000">
            <a:off x="798576" y="4764024"/>
            <a:ext cx="460248" cy="838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Ľavá zložená zátvorka 21"/>
          <p:cNvSpPr/>
          <p:nvPr/>
        </p:nvSpPr>
        <p:spPr>
          <a:xfrm rot="10800000">
            <a:off x="3124200" y="4953000"/>
            <a:ext cx="460248" cy="83972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Ľavá zložená zátvorka 22"/>
          <p:cNvSpPr/>
          <p:nvPr/>
        </p:nvSpPr>
        <p:spPr>
          <a:xfrm rot="5400000">
            <a:off x="3313176" y="2401824"/>
            <a:ext cx="460248" cy="838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Ľavá zložená zátvorka 23"/>
          <p:cNvSpPr/>
          <p:nvPr/>
        </p:nvSpPr>
        <p:spPr>
          <a:xfrm>
            <a:off x="990600" y="2209800"/>
            <a:ext cx="460248" cy="838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BlokTextu 24"/>
          <p:cNvSpPr txBox="1"/>
          <p:nvPr/>
        </p:nvSpPr>
        <p:spPr>
          <a:xfrm>
            <a:off x="228600" y="23622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1 m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616687" y="228600"/>
            <a:ext cx="7620304" cy="15879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10. Koľko metrov lišty potrebujeme na orámovanie štvorcového obrazu, ktorého obsah je 4900 cm</a:t>
            </a:r>
            <a:r>
              <a:rPr lang="sk-SK" sz="3600" baseline="30000" dirty="0" smtClean="0">
                <a:latin typeface="+mj-lt"/>
              </a:rPr>
              <a:t>2</a:t>
            </a:r>
            <a:r>
              <a:rPr lang="sk-SK" sz="3600" dirty="0" smtClean="0">
                <a:latin typeface="+mj-lt"/>
              </a:rPr>
              <a:t> ?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334000" y="1905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0,7 m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51206" y="3124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12,25 m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51206" y="4340304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2,8 m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351206" y="5562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8,2 m</a:t>
            </a:r>
            <a:endParaRPr lang="cs-CZ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9660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s rovnostranným zaobleným rohom 1"/>
          <p:cNvSpPr/>
          <p:nvPr/>
        </p:nvSpPr>
        <p:spPr>
          <a:xfrm>
            <a:off x="1066800" y="304800"/>
            <a:ext cx="7162800" cy="2057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Bolo to ťažké? Ohodnoť sa podľa stupnice (za každú správnu odpoveď si </a:t>
            </a:r>
            <a:r>
              <a:rPr lang="sk-SK" sz="3600" dirty="0" smtClean="0">
                <a:latin typeface="+mj-lt"/>
              </a:rPr>
              <a:t>priraď1 </a:t>
            </a:r>
            <a:r>
              <a:rPr lang="sk-SK" sz="3600" dirty="0" smtClean="0">
                <a:latin typeface="+mj-lt"/>
              </a:rPr>
              <a:t>bod):</a:t>
            </a:r>
            <a:endParaRPr lang="cs-CZ" sz="3600" dirty="0">
              <a:latin typeface="+mj-lt"/>
            </a:endParaRPr>
          </a:p>
        </p:txBody>
      </p:sp>
      <p:sp>
        <p:nvSpPr>
          <p:cNvPr id="4" name="Vodorovný zvitok 3"/>
          <p:cNvSpPr/>
          <p:nvPr/>
        </p:nvSpPr>
        <p:spPr>
          <a:xfrm>
            <a:off x="2209800" y="2590800"/>
            <a:ext cx="4648200" cy="35052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10 – 9 b = 1</a:t>
            </a:r>
          </a:p>
          <a:p>
            <a:pPr algn="ctr"/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8 - 7 b = 2</a:t>
            </a:r>
          </a:p>
          <a:p>
            <a:pPr algn="ctr"/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 – 5 b = 3</a:t>
            </a:r>
          </a:p>
          <a:p>
            <a:pPr algn="ctr"/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 – 3 b = 4</a:t>
            </a:r>
          </a:p>
          <a:p>
            <a:pPr algn="ctr"/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 – 0 b = 5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95400" y="838200"/>
            <a:ext cx="63246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1. Klikni </a:t>
            </a:r>
            <a:r>
              <a:rPr lang="sk-SK" sz="3600" dirty="0" smtClean="0">
                <a:latin typeface="+mj-lt"/>
              </a:rPr>
              <a:t>na správny výsledok:  0,25 m² =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676400" y="2667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250 dm²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257800" y="2667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2500 dm²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1676400" y="4572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2500 cm²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257800" y="4572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25 cm²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95400" y="838200"/>
            <a:ext cx="63246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2. Klikni </a:t>
            </a:r>
            <a:r>
              <a:rPr lang="sk-SK" sz="3600" dirty="0" smtClean="0">
                <a:latin typeface="+mj-lt"/>
              </a:rPr>
              <a:t>na správny výsledok:  170 000 mm² =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676400" y="2667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17 cm²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257800" y="2667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170 dm²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4648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0,17  m²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1600200" y="4648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0,017 a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95400" y="838200"/>
            <a:ext cx="63246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3. Klikni </a:t>
            </a:r>
            <a:r>
              <a:rPr lang="sk-SK" sz="3600" dirty="0" smtClean="0">
                <a:latin typeface="+mj-lt"/>
              </a:rPr>
              <a:t>na správny výsledok:</a:t>
            </a:r>
          </a:p>
          <a:p>
            <a:pPr algn="ctr"/>
            <a:r>
              <a:rPr lang="sk-SK" sz="3600" dirty="0" smtClean="0">
                <a:latin typeface="+mj-lt"/>
              </a:rPr>
              <a:t>9,24 ha =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676400" y="2667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924 000 dm²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34000" y="4648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9 240 m²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2667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924  a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1600200" y="4648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92,4 a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95400" y="838200"/>
            <a:ext cx="63246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4. Obvod </a:t>
            </a:r>
            <a:r>
              <a:rPr lang="sk-SK" sz="3600" dirty="0" smtClean="0">
                <a:latin typeface="+mj-lt"/>
              </a:rPr>
              <a:t>štvorca na obrázku je: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334000" y="1905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48 cm</a:t>
            </a:r>
            <a:r>
              <a:rPr lang="cs-CZ" sz="2800" dirty="0" smtClean="0">
                <a:latin typeface="+mj-lt"/>
              </a:rPr>
              <a:t>²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34000" y="5562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144 cm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43434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48 cm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334000" y="3124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144 cm²</a:t>
            </a:r>
            <a:endParaRPr lang="cs-CZ" sz="2800" dirty="0">
              <a:latin typeface="+mj-lt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295400" y="2590800"/>
            <a:ext cx="21336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BlokTextu 10"/>
          <p:cNvSpPr txBox="1"/>
          <p:nvPr/>
        </p:nvSpPr>
        <p:spPr>
          <a:xfrm>
            <a:off x="1524000" y="4724400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a = 12 cm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95400" y="838200"/>
            <a:ext cx="72390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5. Obsah </a:t>
            </a:r>
            <a:r>
              <a:rPr lang="sk-SK" sz="3600" dirty="0" smtClean="0">
                <a:latin typeface="+mj-lt"/>
              </a:rPr>
              <a:t>štvorca na obrázku je: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334000" y="4419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1040 cm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34000" y="5562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0,676 m²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1905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676 cm²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334000" y="3124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10,4 dm²</a:t>
            </a:r>
            <a:endParaRPr lang="cs-CZ" sz="2800" dirty="0">
              <a:latin typeface="+mj-lt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143000" y="2209800"/>
            <a:ext cx="2743200" cy="2514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BlokTextu 10"/>
          <p:cNvSpPr txBox="1"/>
          <p:nvPr/>
        </p:nvSpPr>
        <p:spPr>
          <a:xfrm>
            <a:off x="1524000" y="4724400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a = 2,6 dm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95400" y="838200"/>
            <a:ext cx="68961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6. Obvod </a:t>
            </a:r>
            <a:r>
              <a:rPr lang="sk-SK" sz="3600" dirty="0" smtClean="0">
                <a:latin typeface="+mj-lt"/>
              </a:rPr>
              <a:t>obdĺžnika na obrázku je: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334000" y="1905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77 cm</a:t>
            </a:r>
            <a:r>
              <a:rPr lang="cs-CZ" sz="2800" dirty="0" smtClean="0">
                <a:latin typeface="+mj-lt"/>
              </a:rPr>
              <a:t>²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34000" y="4419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77 cm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56388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3,6 dm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334000" y="3124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36 cm²</a:t>
            </a:r>
            <a:endParaRPr lang="cs-CZ" sz="2800" dirty="0">
              <a:latin typeface="+mj-lt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81000" y="2514600"/>
            <a:ext cx="3048000" cy="1981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BlokTextu 10"/>
          <p:cNvSpPr txBox="1"/>
          <p:nvPr/>
        </p:nvSpPr>
        <p:spPr>
          <a:xfrm>
            <a:off x="990600" y="4724400"/>
            <a:ext cx="172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a = 11 cm</a:t>
            </a:r>
            <a:endParaRPr lang="cs-CZ" sz="2800" dirty="0">
              <a:latin typeface="+mj-lt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429000" y="335280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b = 0,7 dm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143000" y="811161"/>
            <a:ext cx="68961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7. Obsah </a:t>
            </a:r>
            <a:r>
              <a:rPr lang="sk-SK" sz="3600" dirty="0" smtClean="0">
                <a:latin typeface="+mj-lt"/>
              </a:rPr>
              <a:t>obdĺžnika na obrázku je: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334000" y="5562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70,2 m</a:t>
            </a:r>
            <a:r>
              <a:rPr lang="cs-CZ" sz="2800" dirty="0" smtClean="0">
                <a:latin typeface="+mj-lt"/>
              </a:rPr>
              <a:t>²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34000" y="4419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702 dm²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1905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0,007 02 a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334000" y="3124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7,02 m²</a:t>
            </a:r>
            <a:endParaRPr lang="cs-CZ" sz="2800" dirty="0">
              <a:latin typeface="+mj-lt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28600" y="2819400"/>
            <a:ext cx="3352800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BlokTextu 10"/>
          <p:cNvSpPr txBox="1"/>
          <p:nvPr/>
        </p:nvSpPr>
        <p:spPr>
          <a:xfrm>
            <a:off x="914400" y="4267200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a = 5,4 m</a:t>
            </a:r>
            <a:endParaRPr lang="cs-CZ" sz="2800" dirty="0">
              <a:latin typeface="+mj-lt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581400" y="3124200"/>
            <a:ext cx="1848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b = 1,3 dm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uhovaná šípka vpravo 12"/>
          <p:cNvSpPr/>
          <p:nvPr/>
        </p:nvSpPr>
        <p:spPr>
          <a:xfrm>
            <a:off x="7391400" y="3429000"/>
            <a:ext cx="1600200" cy="1066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+mj-lt"/>
                <a:hlinkClick r:id="rId3" action="ppaction://hlinksldjump"/>
              </a:rPr>
              <a:t>výborne</a:t>
            </a:r>
            <a:endParaRPr lang="cs-CZ" sz="2000" dirty="0">
              <a:latin typeface="+mj-lt"/>
            </a:endParaRPr>
          </a:p>
        </p:txBody>
      </p:sp>
      <p:sp>
        <p:nvSpPr>
          <p:cNvPr id="6" name="Obdĺžnik s rovnostranným zaobleným rohom 5"/>
          <p:cNvSpPr/>
          <p:nvPr/>
        </p:nvSpPr>
        <p:spPr>
          <a:xfrm>
            <a:off x="1295400" y="838200"/>
            <a:ext cx="63246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+mj-lt"/>
              </a:rPr>
              <a:t>8. Obvod </a:t>
            </a:r>
            <a:r>
              <a:rPr lang="sk-SK" sz="3600" dirty="0" smtClean="0">
                <a:latin typeface="+mj-lt"/>
              </a:rPr>
              <a:t>pozemku na pláne je:</a:t>
            </a:r>
            <a:endParaRPr lang="cs-CZ" sz="3600" dirty="0">
              <a:latin typeface="+mj-lt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334000" y="5562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440 cm</a:t>
            </a:r>
            <a:r>
              <a:rPr lang="cs-CZ" sz="2800" dirty="0" smtClean="0">
                <a:latin typeface="+mj-lt"/>
              </a:rPr>
              <a:t>²</a:t>
            </a:r>
            <a:endParaRPr lang="cs-CZ" sz="2800" dirty="0">
              <a:latin typeface="+mj-lt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34000" y="44196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440 cm</a:t>
            </a:r>
            <a:endParaRPr lang="cs-CZ" sz="2800" dirty="0">
              <a:latin typeface="+mj-lt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334000" y="19050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8,4  dm</a:t>
            </a:r>
            <a:endParaRPr lang="cs-CZ" sz="2800" dirty="0">
              <a:latin typeface="+mj-lt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5334000" y="3124200"/>
            <a:ext cx="1828800" cy="990600"/>
          </a:xfrm>
          <a:prstGeom prst="roundRect">
            <a:avLst/>
          </a:prstGeom>
          <a:solidFill>
            <a:srgbClr val="559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latin typeface="+mj-lt"/>
              </a:rPr>
              <a:t>84 cm²</a:t>
            </a:r>
            <a:endParaRPr lang="cs-CZ" sz="2800" dirty="0">
              <a:latin typeface="+mj-lt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371600" y="4419600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22 cm</a:t>
            </a:r>
            <a:endParaRPr lang="cs-CZ" sz="2800" dirty="0">
              <a:latin typeface="+mj-lt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733800" y="3581400"/>
            <a:ext cx="1146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11 cm</a:t>
            </a:r>
            <a:endParaRPr lang="cs-CZ" sz="2800" dirty="0">
              <a:latin typeface="+mj-lt"/>
            </a:endParaRPr>
          </a:p>
        </p:txBody>
      </p:sp>
      <p:sp>
        <p:nvSpPr>
          <p:cNvPr id="16" name="Tvar L 15"/>
          <p:cNvSpPr/>
          <p:nvPr/>
        </p:nvSpPr>
        <p:spPr>
          <a:xfrm>
            <a:off x="1066800" y="2438400"/>
            <a:ext cx="2667000" cy="1905000"/>
          </a:xfrm>
          <a:prstGeom prst="corne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BlokTextu 16"/>
          <p:cNvSpPr txBox="1"/>
          <p:nvPr/>
        </p:nvSpPr>
        <p:spPr>
          <a:xfrm>
            <a:off x="2286000" y="2895600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12 cm</a:t>
            </a:r>
            <a:endParaRPr lang="cs-CZ" sz="2800" dirty="0">
              <a:latin typeface="+mj-lt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0" y="3429000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20 cm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</TotalTime>
  <Words>307</Words>
  <Application>Microsoft Office PowerPoint</Application>
  <PresentationFormat>Prezentácia na obrazovke (4:3)</PresentationFormat>
  <Paragraphs>96</Paragraphs>
  <Slides>12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Majetok</vt:lpstr>
      <vt:lpstr>Obsah a obvod štvorca a obdĺžnika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Jednotky obsahu</dc:title>
  <dc:creator>mamka</dc:creator>
  <cp:lastModifiedBy>Dana Macková</cp:lastModifiedBy>
  <cp:revision>21</cp:revision>
  <dcterms:created xsi:type="dcterms:W3CDTF">2012-02-26T13:28:01Z</dcterms:created>
  <dcterms:modified xsi:type="dcterms:W3CDTF">2012-03-11T15:38:49Z</dcterms:modified>
</cp:coreProperties>
</file>